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72" r:id="rId8"/>
    <p:sldId id="261" r:id="rId9"/>
    <p:sldId id="263" r:id="rId10"/>
    <p:sldId id="265" r:id="rId11"/>
    <p:sldId id="266" r:id="rId12"/>
    <p:sldId id="267" r:id="rId13"/>
    <p:sldId id="269" r:id="rId14"/>
    <p:sldId id="270" r:id="rId15"/>
    <p:sldId id="271" r:id="rId16"/>
    <p:sldId id="260" r:id="rId17"/>
    <p:sldId id="275" r:id="rId18"/>
    <p:sldId id="279" r:id="rId19"/>
    <p:sldId id="274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0" d="100"/>
          <a:sy n="30" d="100"/>
        </p:scale>
        <p:origin x="69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0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6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8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4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9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0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2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0DE991-4256-42E3-9545-9985B0E211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4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56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321" y="6210115"/>
            <a:ext cx="1667479" cy="51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McCoy@GeorgiaSBDC.or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Oswald" panose="02000503000000000000" pitchFamily="2" charset="0"/>
              </a:rPr>
              <a:t>Sexual Harassment in the Restaurant Industry</a:t>
            </a:r>
            <a:endParaRPr lang="en-US" b="1" u="sng" dirty="0">
              <a:latin typeface="Oswald" panose="020005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radeGothic LT" panose="02000503020000020004" pitchFamily="2" charset="0"/>
              </a:rPr>
              <a:t>What Everyone Needs to Know</a:t>
            </a:r>
            <a:endParaRPr lang="en-US" sz="3200" dirty="0">
              <a:latin typeface="TradeGothic LT" panose="02000503020000020004" pitchFamily="2" charset="0"/>
            </a:endParaRPr>
          </a:p>
        </p:txBody>
      </p:sp>
      <p:pic>
        <p:nvPicPr>
          <p:cNvPr id="6" name="Picture 5" descr="Dine-out Economy Rests on the backs of Women – Gende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02" y="2042800"/>
            <a:ext cx="7221069" cy="420892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195" y="64212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Does this Constitute Sexual Harassment? 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328"/>
            <a:ext cx="10515600" cy="4351338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Can an individual invite someone who reports to them for coffee or lunch? What about a date? </a:t>
            </a:r>
          </a:p>
          <a:p>
            <a:endParaRPr lang="en-US" sz="2600" dirty="0" smtClean="0">
              <a:solidFill>
                <a:schemeClr val="bg1"/>
              </a:solidFill>
              <a:latin typeface="TradeGothic LT" panose="02000503020000020004" pitchFamily="2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Can an individual comment to a co-worker about physical appearance?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radeGothic LT" panose="02000503020000020004" pitchFamily="2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Am I creating a hostile work environment talking about television shows like </a:t>
            </a:r>
            <a:r>
              <a:rPr lang="en-US" sz="2600" i="1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The Real Housewives, The Affair, or  Howard Stern Show</a:t>
            </a:r>
            <a:r>
              <a:rPr lang="en-US" sz="2600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?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radeGothic LT" panose="02000503020000020004" pitchFamily="2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TradeGothic LT" panose="02000503020000020004" pitchFamily="2" charset="0"/>
              </a:rPr>
              <a:t>Can an individual ask a co-worker about his/her sex life?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0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Types of Sexual Harassment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784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</a:rPr>
              <a:t>Quid Pro Quo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TradeGothic LT" panose="02000503020000020004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</a:rPr>
              <a:t>Hostile Environment</a:t>
            </a:r>
            <a:endParaRPr lang="en-US" sz="2400" dirty="0">
              <a:latin typeface="TradeGothic LT" panose="02000503020000020004" pitchFamily="2" charset="0"/>
            </a:endParaRPr>
          </a:p>
        </p:txBody>
      </p:sp>
      <p:pic>
        <p:nvPicPr>
          <p:cNvPr id="4" name="Picture 22" descr="MCj03795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49" y="1825625"/>
            <a:ext cx="4830183" cy="4203102"/>
          </a:xfrm>
          <a:prstGeom prst="rect">
            <a:avLst/>
          </a:prstGeom>
          <a:noFill/>
          <a:ln>
            <a:noFill/>
          </a:ln>
          <a:effectLst>
            <a:glow rad="127000">
              <a:srgbClr val="FF000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Quid Pro Quo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  <a:ea typeface="Adobe Gothic Std B" panose="020B0800000000000000" pitchFamily="34" charset="-128"/>
              </a:rPr>
              <a:t>Latin that means “ This for That”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TradeGothic LT" panose="02000503020000020004" pitchFamily="2" charset="0"/>
              <a:ea typeface="Adobe Gothic Std B" panose="020B0800000000000000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  <a:ea typeface="Adobe Gothic Std B" panose="020B0800000000000000" pitchFamily="34" charset="-128"/>
              </a:rPr>
              <a:t>Put out or Get out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TradeGothic LT" panose="02000503020000020004" pitchFamily="2" charset="0"/>
              <a:ea typeface="Adobe Gothic Std B" panose="020B0800000000000000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  <a:ea typeface="Adobe Gothic Std B" panose="020B0800000000000000" pitchFamily="34" charset="-128"/>
              </a:rPr>
              <a:t>Involves monetary loss or change in job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TradeGothic LT" panose="02000503020000020004" pitchFamily="2" charset="0"/>
              <a:ea typeface="Adobe Gothic Std B" panose="020B0800000000000000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adeGothic LT" panose="02000503020000020004" pitchFamily="2" charset="0"/>
                <a:ea typeface="Adobe Gothic Std B" panose="020B0800000000000000" pitchFamily="34" charset="-128"/>
              </a:rPr>
              <a:t>Typically, requiring sexual favors for employment or advancement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is Quid Pro Quo?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Unwelcome sexual advances, request for sexual acts, and any physical or verbal conduct sexually when:</a:t>
            </a:r>
          </a:p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-Submission is made a term of employment</a:t>
            </a:r>
          </a:p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-Submission/rejection is used as a to determine employment decisions</a:t>
            </a:r>
          </a:p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-Advancement is dependent on performing sexual favors </a:t>
            </a:r>
          </a:p>
          <a:p>
            <a:pPr marL="0" indent="0">
              <a:buNone/>
            </a:pPr>
            <a:endParaRPr lang="en-US" sz="2400" dirty="0" smtClean="0">
              <a:latin typeface="TradeGothic LT" panose="02000503020000020004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Example</a:t>
            </a:r>
            <a:r>
              <a:rPr lang="en-US" sz="2400" dirty="0">
                <a:latin typeface="TradeGothic LT" panose="02000503020000020004" pitchFamily="2" charset="0"/>
              </a:rPr>
              <a:t>: Mary receives smaller pay raises based on performance than other employees with similar performance because she refused to go out with her </a:t>
            </a:r>
            <a:r>
              <a:rPr lang="en-US" sz="2400" dirty="0" smtClean="0">
                <a:latin typeface="TradeGothic LT" panose="02000503020000020004" pitchFamily="2" charset="0"/>
              </a:rPr>
              <a:t>boss.</a:t>
            </a:r>
          </a:p>
          <a:p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Hostile Environment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radeGothic LT" panose="02000503020000020004" pitchFamily="2" charset="0"/>
              </a:rPr>
              <a:t>Offensive conduct of a sexual nature or based on victim’s gender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radeGothic LT" panose="02000503020000020004" pitchFamily="2" charset="0"/>
              </a:rPr>
              <a:t>Severe and/or pervasive nature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>
              <a:latin typeface="TradeGothic LT" panose="02000503020000020004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radeGothic LT" panose="02000503020000020004" pitchFamily="2" charset="0"/>
              </a:rPr>
              <a:t>Creates a hostile, offensive or intimidating work environment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 smtClean="0">
              <a:latin typeface="TradeGothic LT" panose="02000503020000020004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radeGothic LT" panose="02000503020000020004" pitchFamily="2" charset="0"/>
              </a:rPr>
              <a:t>Changes the term, condition or privilege to work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radeGothic LT" panose="02000503020000020004" pitchFamily="2" charset="0"/>
              </a:rPr>
              <a:t>Unwelcome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TradeGothic LT" panose="02000503020000020004" pitchFamily="2" charset="0"/>
              </a:rPr>
              <a:t>Example</a:t>
            </a:r>
            <a:r>
              <a:rPr lang="en-US" altLang="en-US" sz="2600" dirty="0">
                <a:latin typeface="TradeGothic LT" panose="02000503020000020004" pitchFamily="2" charset="0"/>
              </a:rPr>
              <a:t>: Mike Maloney is leering at and intentionally brushing against Sally Davis.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is Offensive Conduct?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00503020000020004" pitchFamily="2" charset="0"/>
              </a:rPr>
              <a:t>It can be Verbal: profanity, lewd jokes, derogatory language, propositions, sexual slang or discussions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It can be Physical: fondling, pinching, unwanted hugs, touching, assault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Demonstrative: Sexually charged cartoons, calendars, or objects; indecent gestures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Others: includes threats and sabotage </a:t>
            </a: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71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OK, Why do you need to know 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526" y="1438837"/>
            <a:ext cx="10771862" cy="4195610"/>
          </a:xfrm>
        </p:spPr>
        <p:txBody>
          <a:bodyPr/>
          <a:lstStyle/>
          <a:p>
            <a:r>
              <a:rPr lang="en-US" sz="2400" dirty="0" smtClean="0">
                <a:latin typeface="TradeGothic LT" panose="02000503020000020004" pitchFamily="2" charset="0"/>
              </a:rPr>
              <a:t>Sexual Harassment harms everyone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Legally and Morally, we have a right to be treated fairly at work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Sexual Harassment can undermine trust and respect and destroy 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r>
              <a:rPr lang="en-US" sz="2400" dirty="0" smtClean="0">
                <a:latin typeface="TradeGothic LT" panose="02000503020000020004" pitchFamily="2" charset="0"/>
              </a:rPr>
              <a:t>a productive work environment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Those who sexually harass or are harassed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r>
              <a:rPr lang="en-US" sz="2400" dirty="0" smtClean="0">
                <a:latin typeface="TradeGothic LT" panose="02000503020000020004" pitchFamily="2" charset="0"/>
              </a:rPr>
              <a:t>can be at any level or position in the company</a:t>
            </a:r>
          </a:p>
          <a:p>
            <a:endParaRPr lang="en-US" b="1" dirty="0"/>
          </a:p>
        </p:txBody>
      </p:sp>
      <p:pic>
        <p:nvPicPr>
          <p:cNvPr id="4" name="Picture 1033" descr="HRTPyngmnhndwshldr1-16,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" t="16364" r="1849" b="32877"/>
          <a:stretch>
            <a:fillRect/>
          </a:stretch>
        </p:blipFill>
        <p:spPr bwMode="auto">
          <a:xfrm>
            <a:off x="7600237" y="3732255"/>
            <a:ext cx="4007648" cy="22631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/>
              </a:rPr>
              <a:t>Why is it such an important issue, and why do we need to address it?</a:t>
            </a:r>
            <a:endParaRPr lang="en-US" sz="4000" b="1" dirty="0">
              <a:latin typeface="TradeGothic 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important core values for companies is to ensure that all employees are treated with dignity and respect.</a:t>
            </a:r>
          </a:p>
          <a:p>
            <a:r>
              <a:rPr lang="en-US" dirty="0" smtClean="0"/>
              <a:t>Not reporting, condoning or worse, Engaging in sexual harassment is in direct conflict with employee safety and with most company values</a:t>
            </a:r>
          </a:p>
          <a:p>
            <a:r>
              <a:rPr lang="en-US" dirty="0" smtClean="0"/>
              <a:t>It is the law, Title VII of the Civil Rights Act prohibits sex discrimination.</a:t>
            </a:r>
          </a:p>
          <a:p>
            <a:r>
              <a:rPr lang="en-US" dirty="0" smtClean="0"/>
              <a:t>There are also state and fair labor laws that require compliance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14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radeGothic LT"/>
              </a:rPr>
              <a:t>Cost of Sexual Harassment</a:t>
            </a:r>
            <a:endParaRPr lang="en-US" sz="4000" b="1" dirty="0">
              <a:latin typeface="TradeGothic 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According to the EEOC, Companies in the United States have exceeded paying $295M over the past seven years in public penalties over sexual harassment. This does not include the untold amounts privately negotiates. *</a:t>
            </a:r>
          </a:p>
          <a:p>
            <a:pPr marL="0" indent="0">
              <a:buNone/>
            </a:pPr>
            <a:endParaRPr lang="en-US" sz="2600" dirty="0" smtClean="0"/>
          </a:p>
          <a:p>
            <a:pPr fontAlgn="auto"/>
            <a:r>
              <a:rPr lang="en-US" dirty="0" smtClean="0"/>
              <a:t>Restaurant </a:t>
            </a:r>
            <a:r>
              <a:rPr lang="en-US" dirty="0"/>
              <a:t>Workers File More Sexual Harassment Claims Than Employees of Any Other </a:t>
            </a:r>
            <a:r>
              <a:rPr lang="en-US" dirty="0" smtClean="0"/>
              <a:t>Industry. There were more </a:t>
            </a:r>
            <a:r>
              <a:rPr lang="en-US" dirty="0"/>
              <a:t>than 170,000 claims </a:t>
            </a:r>
            <a:r>
              <a:rPr lang="en-US" dirty="0" smtClean="0"/>
              <a:t>filed in </a:t>
            </a:r>
            <a:r>
              <a:rPr lang="en-US" dirty="0"/>
              <a:t>the  </a:t>
            </a:r>
            <a:r>
              <a:rPr lang="en-US" dirty="0" smtClean="0"/>
              <a:t>US with the EEOC between </a:t>
            </a:r>
            <a:r>
              <a:rPr lang="en-US" dirty="0"/>
              <a:t>1995 and </a:t>
            </a:r>
            <a:r>
              <a:rPr lang="en-US" dirty="0" smtClean="0"/>
              <a:t>2016.Over 10,000 by full-service restaurant workers and another 1000 from other types of eating establishments.**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dirty="0" smtClean="0"/>
              <a:t>https</a:t>
            </a:r>
            <a:r>
              <a:rPr lang="en-US" sz="1400" dirty="0"/>
              <a:t>://</a:t>
            </a:r>
            <a:r>
              <a:rPr lang="en-US" sz="1400" dirty="0" smtClean="0"/>
              <a:t>finance.yahoo.com/news/cost-sexual-harassment-workplace-190250229.html</a:t>
            </a:r>
          </a:p>
          <a:p>
            <a:pPr marL="0" indent="0">
              <a:buNone/>
            </a:pPr>
            <a:r>
              <a:rPr lang="en-US" sz="1400" dirty="0"/>
              <a:t>**https://www.eater.com/2017/12/7/16746064/sexual-harassment-restaurant-workers-data-servers-cooks-bartenders</a:t>
            </a:r>
          </a:p>
        </p:txBody>
      </p:sp>
    </p:spTree>
    <p:extLst>
      <p:ext uri="{BB962C8B-B14F-4D97-AF65-F5344CB8AC3E}">
        <p14:creationId xmlns:p14="http://schemas.microsoft.com/office/powerpoint/2010/main" val="1336226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Summary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2377"/>
            <a:ext cx="10515600" cy="5016137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TradeGothic LT" panose="02000503020000020004" pitchFamily="2" charset="0"/>
              </a:rPr>
              <a:t>Sexual harassment is unwelcome sexual advances, requests for sexual favors and other verbal, written, electronic or physical conduct of a sexual nature that affects an individual’s employment, unreasonably interferes with his or her work performance or creates an intimidating, hostile or offensive work environment</a:t>
            </a:r>
            <a:r>
              <a:rPr lang="en-US" altLang="en-US" sz="2400" dirty="0" smtClean="0">
                <a:latin typeface="TradeGothic LT" panose="02000503020000020004" pitchFamily="2" charset="0"/>
              </a:rPr>
              <a:t>.</a:t>
            </a:r>
            <a:br>
              <a:rPr lang="en-US" altLang="en-US" sz="2400" dirty="0" smtClean="0">
                <a:latin typeface="TradeGothic LT" panose="02000503020000020004" pitchFamily="2" charset="0"/>
              </a:rPr>
            </a:br>
            <a:endParaRPr lang="en-US" altLang="en-US" sz="2400" dirty="0">
              <a:latin typeface="TradeGothic LT" panose="02000503020000020004" pitchFamily="2" charset="0"/>
            </a:endParaRPr>
          </a:p>
          <a:p>
            <a:r>
              <a:rPr lang="en-US" altLang="en-US" sz="2400" dirty="0">
                <a:latin typeface="TradeGothic LT" panose="02000503020000020004" pitchFamily="2" charset="0"/>
              </a:rPr>
              <a:t>There are two forms of sexual harassment: quid pro quo and hostile work environment</a:t>
            </a:r>
            <a:r>
              <a:rPr lang="en-US" altLang="en-US" sz="2400" dirty="0" smtClean="0">
                <a:latin typeface="TradeGothic LT" panose="02000503020000020004" pitchFamily="2" charset="0"/>
              </a:rPr>
              <a:t>.</a:t>
            </a:r>
            <a:br>
              <a:rPr lang="en-US" altLang="en-US" sz="2400" dirty="0" smtClean="0">
                <a:latin typeface="TradeGothic LT" panose="02000503020000020004" pitchFamily="2" charset="0"/>
              </a:rPr>
            </a:br>
            <a:endParaRPr lang="en-US" altLang="en-US" sz="2400" dirty="0">
              <a:latin typeface="TradeGothic LT" panose="02000503020000020004" pitchFamily="2" charset="0"/>
            </a:endParaRPr>
          </a:p>
          <a:p>
            <a:r>
              <a:rPr lang="en-US" altLang="en-US" sz="2400" dirty="0">
                <a:latin typeface="TradeGothic LT" panose="02000503020000020004" pitchFamily="2" charset="0"/>
              </a:rPr>
              <a:t>It is important to prevent sexual harassment in our workplace because it harms us all. It conflicts with </a:t>
            </a:r>
            <a:r>
              <a:rPr lang="en-US" altLang="en-US" sz="2400" dirty="0" smtClean="0">
                <a:latin typeface="TradeGothic LT" panose="02000503020000020004" pitchFamily="2" charset="0"/>
              </a:rPr>
              <a:t>most corporate </a:t>
            </a:r>
            <a:r>
              <a:rPr lang="en-US" altLang="en-US" sz="2400" dirty="0">
                <a:latin typeface="TradeGothic LT" panose="02000503020000020004" pitchFamily="2" charset="0"/>
              </a:rPr>
              <a:t>value that all employees are treated with respect and dignity.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3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to Take Away Today: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How to:</a:t>
            </a:r>
          </a:p>
          <a:p>
            <a:r>
              <a:rPr lang="en-US" sz="2400" dirty="0">
                <a:latin typeface="TradeGothic LT" panose="02000503020000020004" pitchFamily="2" charset="0"/>
              </a:rPr>
              <a:t> </a:t>
            </a:r>
            <a:r>
              <a:rPr lang="en-US" sz="2400" dirty="0" smtClean="0">
                <a:latin typeface="TradeGothic LT" panose="02000503020000020004" pitchFamily="2" charset="0"/>
              </a:rPr>
              <a:t>Recognize Sexual Harassment in the workplace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>
                <a:latin typeface="TradeGothic LT" panose="02000503020000020004" pitchFamily="2" charset="0"/>
              </a:rPr>
              <a:t> </a:t>
            </a:r>
            <a:r>
              <a:rPr lang="en-US" sz="2400" dirty="0" smtClean="0">
                <a:latin typeface="TradeGothic LT" panose="02000503020000020004" pitchFamily="2" charset="0"/>
              </a:rPr>
              <a:t>Understand the two different types of sexual harassment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>
                <a:latin typeface="TradeGothic LT" panose="02000503020000020004" pitchFamily="2" charset="0"/>
              </a:rPr>
              <a:t> </a:t>
            </a:r>
            <a:r>
              <a:rPr lang="en-US" sz="2400" dirty="0" smtClean="0">
                <a:latin typeface="TradeGothic LT" panose="02000503020000020004" pitchFamily="2" charset="0"/>
              </a:rPr>
              <a:t>Recognize the need for company policies and obedience of them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 Report any incident and cooperate with investigations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 Establish and assist to maintain a productive, comfortable and safe 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r>
              <a:rPr lang="en-US" sz="2400" dirty="0" smtClean="0">
                <a:latin typeface="TradeGothic LT" panose="02000503020000020004" pitchFamily="2" charset="0"/>
              </a:rPr>
              <a:t> environment at the work place</a:t>
            </a:r>
            <a:endParaRPr lang="en-US" sz="2400" dirty="0">
              <a:latin typeface="TradeGothic LT" panose="02000503020000020004" pitchFamily="2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Questions?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pic>
        <p:nvPicPr>
          <p:cNvPr id="5" name="Picture 4" descr="Philosophy of Thought &amp; Logic Fall-2014 - The Collaborato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01" y="1257490"/>
            <a:ext cx="6672610" cy="471453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49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75799" y="798292"/>
            <a:ext cx="2979868" cy="23063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3974" y="3865581"/>
            <a:ext cx="53035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radeGothic LT" panose="02000503020000020004" pitchFamily="2" charset="0"/>
              </a:rPr>
              <a:t>Daniel G McCoy</a:t>
            </a:r>
          </a:p>
          <a:p>
            <a:pPr algn="ctr"/>
            <a:r>
              <a:rPr lang="en-US" sz="1600" dirty="0" smtClean="0">
                <a:latin typeface="TradeGothic LT" panose="02000503020000020004" pitchFamily="2" charset="0"/>
              </a:rPr>
              <a:t>Business Consultant </a:t>
            </a:r>
          </a:p>
          <a:p>
            <a:pPr algn="ctr"/>
            <a:r>
              <a:rPr lang="en-US" sz="1600" dirty="0" smtClean="0">
                <a:latin typeface="TradeGothic LT" panose="02000503020000020004" pitchFamily="2" charset="0"/>
              </a:rPr>
              <a:t>SHRM-Certified Professional </a:t>
            </a:r>
          </a:p>
          <a:p>
            <a:pPr algn="ctr"/>
            <a:r>
              <a:rPr lang="en-US" sz="1600" dirty="0" smtClean="0">
                <a:latin typeface="TradeGothic LT" panose="02000503020000020004" pitchFamily="2" charset="0"/>
              </a:rPr>
              <a:t>Member of Society of Human Resource Management</a:t>
            </a:r>
          </a:p>
          <a:p>
            <a:pPr algn="ctr"/>
            <a:r>
              <a:rPr lang="en-US" sz="1600" b="1" dirty="0" smtClean="0">
                <a:latin typeface="TradeGothic LT" panose="02000503020000020004" pitchFamily="2" charset="0"/>
              </a:rPr>
              <a:t>BS</a:t>
            </a:r>
            <a:r>
              <a:rPr lang="en-US" sz="1600" dirty="0" smtClean="0">
                <a:latin typeface="TradeGothic LT" panose="02000503020000020004" pitchFamily="2" charset="0"/>
              </a:rPr>
              <a:t> in Organizational Management-Covenant College</a:t>
            </a:r>
          </a:p>
          <a:p>
            <a:pPr algn="ctr"/>
            <a:r>
              <a:rPr lang="en-US" sz="1600" b="1" dirty="0" smtClean="0">
                <a:latin typeface="TradeGothic LT" panose="02000503020000020004" pitchFamily="2" charset="0"/>
              </a:rPr>
              <a:t>MBA</a:t>
            </a:r>
            <a:r>
              <a:rPr lang="en-US" sz="1600" dirty="0" smtClean="0">
                <a:latin typeface="TradeGothic LT" panose="02000503020000020004" pitchFamily="2" charset="0"/>
              </a:rPr>
              <a:t>-Benedictine University</a:t>
            </a:r>
          </a:p>
          <a:p>
            <a:pPr algn="ctr"/>
            <a:r>
              <a:rPr lang="en-US" sz="1600" dirty="0" smtClean="0">
                <a:latin typeface="TradeGothic LT" panose="02000503020000020004" pitchFamily="2" charset="0"/>
              </a:rPr>
              <a:t>470-578-6450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  <a:latin typeface="TradeGothic LT" panose="02000503020000020004" pitchFamily="2" charset="0"/>
                <a:hlinkClick r:id="rId3"/>
              </a:rPr>
              <a:t>DMcCoy@GeorgiaSBDC.org</a:t>
            </a:r>
            <a:r>
              <a:rPr lang="en-US" sz="1600" dirty="0" smtClean="0">
                <a:solidFill>
                  <a:srgbClr val="C00000"/>
                </a:solidFill>
                <a:latin typeface="TradeGothic LT" panose="02000503020000020004" pitchFamily="2" charset="0"/>
              </a:rPr>
              <a:t>	</a:t>
            </a:r>
            <a:endParaRPr lang="en-US" sz="1600" dirty="0">
              <a:solidFill>
                <a:srgbClr val="C00000"/>
              </a:solidFill>
              <a:latin typeface="TradeGothic LT" panose="02000503020000020004" pitchFamily="2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04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70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radeGothic LT" panose="02000503020000020004" pitchFamily="2" charset="0"/>
              </a:rPr>
              <a:t>Thank You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9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Discussion Today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radeGothic LT" panose="02000503020000020004" pitchFamily="2" charset="0"/>
              </a:rPr>
              <a:t>Why is sexual harassment important for you to know about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What is the legal ramifications and what laws are in place to prohibit sexual harassment at work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What really constitutes Sexual Harassment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Who doe it affect</a:t>
            </a:r>
            <a:br>
              <a:rPr lang="en-US" sz="2400" dirty="0" smtClean="0">
                <a:latin typeface="TradeGothic LT" panose="02000503020000020004" pitchFamily="2" charset="0"/>
              </a:rPr>
            </a:b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How can it be prevented </a:t>
            </a:r>
            <a:endParaRPr lang="en-US" sz="2400" dirty="0">
              <a:latin typeface="TradeGothic LT" panose="02000503020000020004" pitchFamily="2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#MeToo – </a:t>
            </a:r>
            <a:br>
              <a:rPr lang="en-US" sz="4000" b="1" dirty="0" smtClean="0">
                <a:latin typeface="TradeGothic LT" panose="02000503020000020004" pitchFamily="2" charset="0"/>
              </a:rPr>
            </a:br>
            <a:r>
              <a:rPr lang="en-US" sz="4000" b="1" dirty="0" smtClean="0">
                <a:latin typeface="TradeGothic LT" panose="02000503020000020004" pitchFamily="2" charset="0"/>
              </a:rPr>
              <a:t>How widespread is Sexual Harassment?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4" y="1690688"/>
            <a:ext cx="10515600" cy="35911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radeGothic LT" panose="02000503020000020004" pitchFamily="2" charset="0"/>
              </a:rPr>
              <a:t>Here are some recent statistics: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>
                <a:latin typeface="TradeGothic LT" panose="02000503020000020004" pitchFamily="2" charset="0"/>
              </a:rPr>
              <a:t>Approximately 20% of Men and 70% of women have experienced sexual harassment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>
                <a:latin typeface="TradeGothic LT" panose="02000503020000020004" pitchFamily="2" charset="0"/>
              </a:rPr>
              <a:t>90% female employees and 70% of men in the Restaurant industry report having been sexually harassed. 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>
                <a:latin typeface="TradeGothic LT" panose="02000503020000020004" pitchFamily="2" charset="0"/>
              </a:rPr>
              <a:t>Typically, there are around 15,000 cases of sexual harassment litigated each year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>
                <a:latin typeface="TradeGothic LT" panose="02000503020000020004" pitchFamily="2" charset="0"/>
              </a:rPr>
              <a:t>U.S. Companies spend approximately $40M per year due to sexual harassment complaints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sz="2400" dirty="0" smtClean="0">
                <a:latin typeface="TradeGothic LT" panose="02000503020000020004" pitchFamily="2" charset="0"/>
              </a:rPr>
              <a:t>Complaints by men in the last few years has tripled</a:t>
            </a:r>
            <a:endParaRPr lang="en-US" sz="2400" dirty="0">
              <a:latin typeface="TradeGothic LT" panose="02000503020000020004" pitchFamily="2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4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Remember These?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352840"/>
            <a:ext cx="6254387" cy="50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6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is Sexual Harassment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47052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radeGothic LT" panose="02000503020000020004" pitchFamily="2" charset="0"/>
              </a:rPr>
              <a:t>EEOC states the definition of sexual harassment as sexual conduct that is:</a:t>
            </a:r>
            <a:br>
              <a:rPr lang="en-US" b="1" dirty="0" smtClean="0">
                <a:latin typeface="TradeGothic LT" panose="02000503020000020004" pitchFamily="2" charset="0"/>
              </a:rPr>
            </a:br>
            <a:endParaRPr lang="en-US" b="1" dirty="0" smtClean="0">
              <a:latin typeface="TradeGothic LT" panose="02000503020000020004" pitchFamily="2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radeGothic LT" panose="02000503020000020004" pitchFamily="2" charset="0"/>
              </a:rPr>
              <a:t>Unwelcomed sexual advances, request for sexual favors</a:t>
            </a:r>
            <a:br>
              <a:rPr lang="en-US" dirty="0" smtClean="0">
                <a:latin typeface="TradeGothic LT" panose="02000503020000020004" pitchFamily="2" charset="0"/>
              </a:rPr>
            </a:br>
            <a:endParaRPr lang="en-US" dirty="0" smtClean="0">
              <a:latin typeface="TradeGothic LT" panose="02000503020000020004" pitchFamily="2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radeGothic LT" panose="02000503020000020004" pitchFamily="2" charset="0"/>
              </a:rPr>
              <a:t>Offensive verbal, visual or physical conduct, especially sexual in nature</a:t>
            </a:r>
            <a:br>
              <a:rPr lang="en-US" dirty="0" smtClean="0">
                <a:latin typeface="TradeGothic LT" panose="02000503020000020004" pitchFamily="2" charset="0"/>
              </a:rPr>
            </a:br>
            <a:endParaRPr lang="en-US" dirty="0" smtClean="0">
              <a:latin typeface="TradeGothic LT" panose="02000503020000020004" pitchFamily="2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radeGothic LT" panose="02000503020000020004" pitchFamily="2" charset="0"/>
              </a:rPr>
              <a:t>Harmful to one or more parties in the interaction </a:t>
            </a:r>
            <a:br>
              <a:rPr lang="en-US" dirty="0" smtClean="0">
                <a:latin typeface="TradeGothic LT" panose="02000503020000020004" pitchFamily="2" charset="0"/>
              </a:rPr>
            </a:br>
            <a:endParaRPr lang="en-US" dirty="0" smtClean="0">
              <a:latin typeface="TradeGothic LT" panose="02000503020000020004" pitchFamily="2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latin typeface="TradeGothic LT" panose="02000503020000020004" pitchFamily="2" charset="0"/>
              </a:rPr>
              <a:t>Illegal--Although </a:t>
            </a:r>
            <a:r>
              <a:rPr lang="en-US" dirty="0">
                <a:latin typeface="TradeGothic LT" panose="02000503020000020004" pitchFamily="2" charset="0"/>
              </a:rPr>
              <a:t>the law doesn’t prohibit simple teasing, offhand comments, or isolated incidents that are not very serious, harassment is illegal when it is so frequent or severe that it creates a hostile or offensive work environment or when it results in an adverse employment decision (such as the victim being fired or demoted).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is Sexual Harassment?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92"/>
            <a:ext cx="10515600" cy="4688386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2400" b="1" dirty="0" smtClean="0">
                <a:latin typeface="TradeGothic LT" panose="02000503020000020004" pitchFamily="2" charset="0"/>
              </a:rPr>
              <a:t>Who can commit sexual Harassment: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2400" dirty="0" smtClean="0">
                <a:latin typeface="TradeGothic LT" panose="02000503020000020004" pitchFamily="2" charset="0"/>
              </a:rPr>
              <a:t>Employees </a:t>
            </a:r>
            <a:r>
              <a:rPr lang="en-US" altLang="en-US" sz="2400" dirty="0">
                <a:latin typeface="TradeGothic LT" panose="02000503020000020004" pitchFamily="2" charset="0"/>
              </a:rPr>
              <a:t>at all levels.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2400" dirty="0">
                <a:latin typeface="TradeGothic LT" panose="02000503020000020004" pitchFamily="2" charset="0"/>
              </a:rPr>
              <a:t>Customers or vendors.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2400" dirty="0">
                <a:latin typeface="TradeGothic LT" panose="02000503020000020004" pitchFamily="2" charset="0"/>
              </a:rPr>
              <a:t>Members of the same sex or opposite sex</a:t>
            </a:r>
            <a:r>
              <a:rPr lang="en-US" altLang="en-US" sz="2400" dirty="0" smtClean="0">
                <a:latin typeface="TradeGothic LT" panose="02000503020000020004" pitchFamily="2" charset="0"/>
              </a:rPr>
              <a:t>.</a:t>
            </a:r>
            <a:br>
              <a:rPr lang="en-US" altLang="en-US" sz="2400" dirty="0" smtClean="0">
                <a:latin typeface="TradeGothic LT" panose="02000503020000020004" pitchFamily="2" charset="0"/>
              </a:rPr>
            </a:br>
            <a:endParaRPr lang="en-US" altLang="en-US" sz="2400" dirty="0">
              <a:latin typeface="TradeGothic LT" panose="02000503020000020004" pitchFamily="2" charset="0"/>
            </a:endParaRPr>
          </a:p>
          <a:p>
            <a:pPr marL="0" indent="0">
              <a:buNone/>
            </a:pPr>
            <a:r>
              <a:rPr lang="en-US" altLang="en-US" sz="2400" b="1" dirty="0">
                <a:latin typeface="TradeGothic LT" panose="02000503020000020004" pitchFamily="2" charset="0"/>
              </a:rPr>
              <a:t>Who can be a victim of sexual harassment: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2400" dirty="0">
                <a:latin typeface="TradeGothic LT" panose="02000503020000020004" pitchFamily="2" charset="0"/>
              </a:rPr>
              <a:t>Individual or individuals targeted by statements or actions.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2400" dirty="0" smtClean="0">
                <a:latin typeface="TradeGothic LT" panose="02000503020000020004" pitchFamily="2" charset="0"/>
              </a:rPr>
              <a:t>witnesses or unintended bystanders not </a:t>
            </a:r>
            <a:r>
              <a:rPr lang="en-US" altLang="en-US" sz="2400" dirty="0">
                <a:latin typeface="TradeGothic LT" panose="02000503020000020004" pitchFamily="2" charset="0"/>
              </a:rPr>
              <a:t>directly targeted. 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What are the Laws that Govern Harassment?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adeGothic LT" panose="02000503020000020004" pitchFamily="2" charset="0"/>
              </a:rPr>
              <a:t>Title VII of Civil Rights Act prohibits discrimination based upon race, color, national origin, religion or sex</a:t>
            </a:r>
          </a:p>
          <a:p>
            <a:r>
              <a:rPr lang="en-US" dirty="0" smtClean="0">
                <a:latin typeface="TradeGothic LT" panose="02000503020000020004" pitchFamily="2" charset="0"/>
              </a:rPr>
              <a:t>The Courts have determined sexual harassment as a discrimination based upon the Title VII</a:t>
            </a:r>
          </a:p>
          <a:p>
            <a:r>
              <a:rPr lang="en-US" dirty="0" smtClean="0">
                <a:latin typeface="TradeGothic LT" panose="02000503020000020004" pitchFamily="2" charset="0"/>
              </a:rPr>
              <a:t>State Laws have also been pro worker in dealing with sexual harassment in the workplace</a:t>
            </a:r>
          </a:p>
          <a:p>
            <a:r>
              <a:rPr lang="en-US" dirty="0" smtClean="0">
                <a:latin typeface="TradeGothic LT" panose="02000503020000020004" pitchFamily="2" charset="0"/>
              </a:rPr>
              <a:t>Equal Employment Opportunity Commission (EEOC) has defined what constitutes sexual harassment </a:t>
            </a:r>
            <a:endParaRPr lang="en-US" dirty="0">
              <a:latin typeface="TradeGothic LT" panose="02000503020000020004" pitchFamily="2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1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radeGothic LT" panose="02000503020000020004" pitchFamily="2" charset="0"/>
              </a:rPr>
              <a:t>Does this Constitute Sexual Harassment?</a:t>
            </a:r>
            <a:endParaRPr lang="en-US" sz="4000" b="1" dirty="0">
              <a:latin typeface="TradeGothic LT" panose="020005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 smtClean="0">
                <a:latin typeface="TradeGothic LT" panose="02000503020000020004" pitchFamily="2" charset="0"/>
              </a:rPr>
              <a:t>A Female Employee wears a tight mini skirt to work? </a:t>
            </a:r>
          </a:p>
          <a:p>
            <a:pPr marL="0" indent="0">
              <a:buNone/>
            </a:pP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A male superior make frequent comments  about a female employee’s physique. Is this sexual Harassment?	</a:t>
            </a:r>
          </a:p>
          <a:p>
            <a:pPr marL="0" indent="0">
              <a:buNone/>
            </a:pPr>
            <a:endParaRPr lang="en-US" sz="2400" dirty="0" smtClean="0">
              <a:latin typeface="TradeGothic LT" panose="02000503020000020004" pitchFamily="2" charset="0"/>
            </a:endParaRPr>
          </a:p>
          <a:p>
            <a:r>
              <a:rPr lang="en-US" sz="2400" dirty="0" smtClean="0">
                <a:latin typeface="TradeGothic LT" panose="02000503020000020004" pitchFamily="2" charset="0"/>
              </a:rPr>
              <a:t>A female superior makes frequent comments about a male employee’s physique/ Does this constitute harassment? 						         			     		</a:t>
            </a:r>
            <a:r>
              <a:rPr lang="en-US" dirty="0" smtClean="0"/>
              <a:t>							    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Daniel McCoy, SHRM Certified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893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Adobe Gothic Std B</vt:lpstr>
      <vt:lpstr>Arial</vt:lpstr>
      <vt:lpstr>Arial Black</vt:lpstr>
      <vt:lpstr>Calibri</vt:lpstr>
      <vt:lpstr>Calibri Light</vt:lpstr>
      <vt:lpstr>Courier New</vt:lpstr>
      <vt:lpstr>Oswald</vt:lpstr>
      <vt:lpstr>TradeGothic LT</vt:lpstr>
      <vt:lpstr>Wingdings</vt:lpstr>
      <vt:lpstr>Office Theme</vt:lpstr>
      <vt:lpstr>Sexual Harassment in the Restaurant Industry</vt:lpstr>
      <vt:lpstr>What to Take Away Today:</vt:lpstr>
      <vt:lpstr>Discussion Today</vt:lpstr>
      <vt:lpstr>#MeToo –  How widespread is Sexual Harassment?</vt:lpstr>
      <vt:lpstr>Remember These?</vt:lpstr>
      <vt:lpstr>What is Sexual Harassment</vt:lpstr>
      <vt:lpstr>What is Sexual Harassment?</vt:lpstr>
      <vt:lpstr>What are the Laws that Govern Harassment?</vt:lpstr>
      <vt:lpstr>Does this Constitute Sexual Harassment?</vt:lpstr>
      <vt:lpstr>Does this Constitute Sexual Harassment? </vt:lpstr>
      <vt:lpstr>Types of Sexual Harassment</vt:lpstr>
      <vt:lpstr>Quid Pro Quo</vt:lpstr>
      <vt:lpstr>What is Quid Pro Quo?</vt:lpstr>
      <vt:lpstr>Hostile Environment</vt:lpstr>
      <vt:lpstr>What is Offensive Conduct?</vt:lpstr>
      <vt:lpstr>OK, Why do you need to know ?</vt:lpstr>
      <vt:lpstr>Why is it such an important issue, and why do we need to address it?</vt:lpstr>
      <vt:lpstr>Cost of Sexual Harassment</vt:lpstr>
      <vt:lpstr>Summary</vt:lpstr>
      <vt:lpstr>Questions?</vt:lpstr>
      <vt:lpstr>PowerPoint Presentation</vt:lpstr>
      <vt:lpstr>Thank You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Harassment in the Restaurant Industry</dc:title>
  <dc:creator>Daniel McCoy</dc:creator>
  <cp:lastModifiedBy>Carole Arnold</cp:lastModifiedBy>
  <cp:revision>42</cp:revision>
  <dcterms:created xsi:type="dcterms:W3CDTF">2018-06-25T18:54:59Z</dcterms:created>
  <dcterms:modified xsi:type="dcterms:W3CDTF">2018-09-24T15:27:05Z</dcterms:modified>
</cp:coreProperties>
</file>